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3" r:id="rId5"/>
    <p:sldId id="272" r:id="rId6"/>
    <p:sldId id="261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6A4-3830-4490-9AEF-19081DE560B7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EE6B-7CD3-4AA9-95BA-478CA16F4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6A4-3830-4490-9AEF-19081DE560B7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EE6B-7CD3-4AA9-95BA-478CA16F4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6A4-3830-4490-9AEF-19081DE560B7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EE6B-7CD3-4AA9-95BA-478CA16F4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6A4-3830-4490-9AEF-19081DE560B7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EE6B-7CD3-4AA9-95BA-478CA16F4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6A4-3830-4490-9AEF-19081DE560B7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EE6B-7CD3-4AA9-95BA-478CA16F4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6A4-3830-4490-9AEF-19081DE560B7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EE6B-7CD3-4AA9-95BA-478CA16F4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6A4-3830-4490-9AEF-19081DE560B7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EE6B-7CD3-4AA9-95BA-478CA16F4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6A4-3830-4490-9AEF-19081DE560B7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EE6B-7CD3-4AA9-95BA-478CA16F4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6A4-3830-4490-9AEF-19081DE560B7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EE6B-7CD3-4AA9-95BA-478CA16F4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6A4-3830-4490-9AEF-19081DE560B7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EE6B-7CD3-4AA9-95BA-478CA16F4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6A4-3830-4490-9AEF-19081DE560B7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EE6B-7CD3-4AA9-95BA-478CA16F4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3B6A4-3830-4490-9AEF-19081DE560B7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EE6B-7CD3-4AA9-95BA-478CA16F4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3.jpeg"/><Relationship Id="rId17" Type="http://schemas.openxmlformats.org/officeDocument/2006/relationships/image" Target="../media/image21.jpeg"/><Relationship Id="rId2" Type="http://schemas.openxmlformats.org/officeDocument/2006/relationships/image" Target="../media/image5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9.jpeg"/><Relationship Id="rId10" Type="http://schemas.openxmlformats.org/officeDocument/2006/relationships/image" Target="../media/image13.png"/><Relationship Id="rId19" Type="http://schemas.openxmlformats.org/officeDocument/2006/relationships/image" Target="../media/image2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4.emf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3.jpeg"/><Relationship Id="rId2" Type="http://schemas.openxmlformats.org/officeDocument/2006/relationships/image" Target="../media/image5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32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33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1219200" y="381000"/>
            <a:ext cx="7612063" cy="685800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+mj-lt"/>
              </a:rPr>
              <a:t>V</a:t>
            </a:r>
            <a:r>
              <a:rPr lang="en-US" sz="3000" b="1" dirty="0" smtClean="0">
                <a:solidFill>
                  <a:srgbClr val="000066"/>
                </a:solidFill>
                <a:latin typeface="+mj-lt"/>
              </a:rPr>
              <a:t>ietnamese </a:t>
            </a:r>
            <a:r>
              <a:rPr lang="en-US" sz="3000" b="1" dirty="0" smtClean="0">
                <a:solidFill>
                  <a:srgbClr val="0000FF"/>
                </a:solidFill>
                <a:latin typeface="+mj-lt"/>
              </a:rPr>
              <a:t>A</a:t>
            </a:r>
            <a:r>
              <a:rPr lang="en-US" sz="3000" b="1" dirty="0" smtClean="0">
                <a:solidFill>
                  <a:srgbClr val="000066"/>
                </a:solidFill>
                <a:latin typeface="+mj-lt"/>
              </a:rPr>
              <a:t>cademy of </a:t>
            </a:r>
            <a:r>
              <a:rPr lang="en-US" sz="3000" b="1" dirty="0" smtClean="0">
                <a:solidFill>
                  <a:srgbClr val="0000FF"/>
                </a:solidFill>
                <a:latin typeface="+mj-lt"/>
              </a:rPr>
              <a:t>F</a:t>
            </a:r>
            <a:r>
              <a:rPr lang="en-US" sz="3000" b="1" dirty="0" smtClean="0">
                <a:solidFill>
                  <a:srgbClr val="000066"/>
                </a:solidFill>
                <a:latin typeface="+mj-lt"/>
              </a:rPr>
              <a:t>orest </a:t>
            </a:r>
            <a:r>
              <a:rPr lang="en-US" sz="3000" b="1" dirty="0" smtClean="0">
                <a:solidFill>
                  <a:srgbClr val="0000FF"/>
                </a:solidFill>
                <a:latin typeface="+mj-lt"/>
              </a:rPr>
              <a:t>S</a:t>
            </a:r>
            <a:r>
              <a:rPr lang="en-US" sz="3000" b="1" dirty="0" smtClean="0">
                <a:solidFill>
                  <a:srgbClr val="000066"/>
                </a:solidFill>
                <a:latin typeface="+mj-lt"/>
              </a:rPr>
              <a:t>ciences (VAFS)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5000" b="1" dirty="0" smtClean="0">
              <a:solidFill>
                <a:srgbClr val="000066"/>
              </a:solidFill>
              <a:latin typeface="+mj-lt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3500" b="1" dirty="0" smtClean="0">
              <a:solidFill>
                <a:srgbClr val="000066"/>
              </a:solidFill>
              <a:latin typeface="+mj-lt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3500" b="1" dirty="0" smtClean="0">
              <a:solidFill>
                <a:srgbClr val="000066"/>
              </a:solidFill>
              <a:latin typeface="+mj-lt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3500" b="1" dirty="0" smtClean="0">
              <a:solidFill>
                <a:srgbClr val="000066"/>
              </a:solidFill>
              <a:latin typeface="+mj-lt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3500" b="1" dirty="0" smtClean="0">
              <a:solidFill>
                <a:srgbClr val="000066"/>
              </a:solidFill>
              <a:latin typeface="+mj-lt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3500" dirty="0" smtClean="0">
                <a:solidFill>
                  <a:srgbClr val="000066"/>
                </a:solidFill>
                <a:latin typeface="+mj-lt"/>
              </a:rPr>
              <a:t>					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3500" dirty="0" smtClean="0">
              <a:solidFill>
                <a:srgbClr val="000066"/>
              </a:solidFill>
              <a:latin typeface="+mj-lt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3500" dirty="0" smtClean="0">
              <a:solidFill>
                <a:srgbClr val="000066"/>
              </a:solidFill>
              <a:latin typeface="+mj-lt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3500" dirty="0" smtClean="0">
              <a:solidFill>
                <a:srgbClr val="000066"/>
              </a:solidFill>
              <a:latin typeface="+mj-lt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3500" dirty="0" smtClean="0">
              <a:solidFill>
                <a:srgbClr val="000066"/>
              </a:solidFill>
              <a:latin typeface="+mj-lt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3500" dirty="0" smtClean="0">
              <a:solidFill>
                <a:srgbClr val="000066"/>
              </a:solidFill>
              <a:latin typeface="+mj-lt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3500" dirty="0" smtClean="0">
              <a:solidFill>
                <a:srgbClr val="000066"/>
              </a:solidFill>
              <a:latin typeface="+mj-lt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3500" dirty="0" smtClean="0">
              <a:solidFill>
                <a:srgbClr val="000066"/>
              </a:solidFill>
              <a:latin typeface="+mj-lt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3500" dirty="0" smtClean="0">
              <a:solidFill>
                <a:srgbClr val="000066"/>
              </a:solidFill>
              <a:latin typeface="+mj-lt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15362" name="Picture 6" descr="C:\Users\Admin\Desktop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D:\Logo Vien 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14478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TECHNIQUES AND RESULTS OF AGARWOOD REPOPULATION 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IN VIET NAM (on going project)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922338"/>
            <a:ext cx="4248150" cy="792162"/>
          </a:xfrm>
        </p:spPr>
        <p:txBody>
          <a:bodyPr/>
          <a:lstStyle/>
          <a:p>
            <a:pPr algn="l"/>
            <a:r>
              <a:rPr lang="en-US" smtClean="0"/>
              <a:t>Thank you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>
          <a:xfrm>
            <a:off x="163513" y="2133600"/>
            <a:ext cx="5311775" cy="2209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+mj-lt"/>
              </a:rPr>
              <a:t>Vietnamese Academy of Forest Science</a:t>
            </a:r>
            <a:endParaRPr lang="en-US" sz="2400" dirty="0">
              <a:latin typeface="+mj-lt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+mj-lt"/>
              </a:rPr>
              <a:t>		       Tel.:  844 38389 031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+mj-lt"/>
              </a:rPr>
              <a:t>		       Fax.: 844 38389 722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		       Web: www.vafs.gov.vn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+mj-lt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+mj-lt"/>
            </a:endParaRP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D:\Logo Vien 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53196"/>
            <a:ext cx="9144000" cy="304804"/>
            <a:chOff x="0" y="6172200"/>
            <a:chExt cx="9144000" cy="685810"/>
          </a:xfrm>
        </p:grpSpPr>
        <p:sp>
          <p:nvSpPr>
            <p:cNvPr id="10" name="Footer Placeholder 18"/>
            <p:cNvSpPr txBox="1">
              <a:spLocks/>
            </p:cNvSpPr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3300"/>
            </a:solidFill>
          </p:spPr>
          <p:txBody>
            <a:bodyPr/>
            <a:lstStyle>
              <a:lvl1pPr>
                <a:defRPr sz="1500">
                  <a:solidFill>
                    <a:schemeClr val="bg1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latin typeface="+mn-lt"/>
                </a:rPr>
                <a:t>                 </a:t>
              </a:r>
              <a:r>
                <a:rPr lang="en-US" dirty="0" smtClean="0">
                  <a:latin typeface="Century Gothic" pitchFamily="34" charset="0"/>
                </a:rPr>
                <a:t>  Vietnamese Academy of Forest Sciences (VAFS)                  www.vafs.gov.vn</a:t>
              </a:r>
              <a:endParaRPr lang="en-US" dirty="0">
                <a:latin typeface="Century Gothic" pitchFamily="34" charset="0"/>
              </a:endParaRPr>
            </a:p>
          </p:txBody>
        </p:sp>
        <p:pic>
          <p:nvPicPr>
            <p:cNvPr id="40965" name="Picture 10" descr="Logo VAFS_high resolution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175481"/>
              <a:ext cx="304800" cy="68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ban do do b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49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304800"/>
            <a:ext cx="41148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Species, distribution and plantation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1524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Species</a:t>
            </a:r>
            <a:r>
              <a:rPr lang="en-US" dirty="0" smtClean="0"/>
              <a:t>: </a:t>
            </a:r>
            <a:r>
              <a:rPr lang="en-US" dirty="0"/>
              <a:t>24 </a:t>
            </a:r>
            <a:r>
              <a:rPr lang="en-US" dirty="0" smtClean="0"/>
              <a:t>species in genus </a:t>
            </a:r>
            <a:r>
              <a:rPr lang="en-US" i="1" dirty="0" err="1" smtClean="0"/>
              <a:t>Aquilaria</a:t>
            </a:r>
            <a:r>
              <a:rPr lang="en-US" dirty="0" smtClean="0"/>
              <a:t> (CITES)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3657600"/>
            <a:ext cx="1905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Natural distribution</a:t>
            </a:r>
          </a:p>
          <a:p>
            <a:r>
              <a:rPr lang="en-US" sz="1400" dirty="0" smtClean="0"/>
              <a:t>Plantation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057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4 species in genus </a:t>
            </a:r>
            <a:r>
              <a:rPr lang="en-US" i="1" dirty="0" err="1" smtClean="0"/>
              <a:t>Aquilaria</a:t>
            </a:r>
            <a:r>
              <a:rPr lang="en-US" i="1" dirty="0" smtClean="0"/>
              <a:t> </a:t>
            </a:r>
            <a:r>
              <a:rPr lang="en-US" dirty="0" smtClean="0"/>
              <a:t>(Vietnam)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8194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Distribution</a:t>
            </a:r>
            <a:r>
              <a:rPr lang="en-US" dirty="0" smtClean="0"/>
              <a:t>: Tropical countries in Asia, Africa,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and Australia (Major)</a:t>
            </a:r>
          </a:p>
          <a:p>
            <a:r>
              <a:rPr lang="en-US" dirty="0"/>
              <a:t>	</a:t>
            </a:r>
            <a:r>
              <a:rPr lang="en-US" dirty="0" smtClean="0"/>
              <a:t>      Whole country in Vietnam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1148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Plantation</a:t>
            </a:r>
            <a:r>
              <a:rPr lang="en-US" dirty="0" smtClean="0"/>
              <a:t>: almost in Asian countries include: China, Taiwan, Malaysia, Indonesia, Thai </a:t>
            </a:r>
            <a:r>
              <a:rPr lang="en-US" dirty="0" err="1" smtClean="0"/>
              <a:t>Lan</a:t>
            </a:r>
            <a:r>
              <a:rPr lang="en-US" dirty="0" smtClean="0"/>
              <a:t>, India, Philippine, Vietnam.</a:t>
            </a:r>
          </a:p>
          <a:p>
            <a:r>
              <a:rPr lang="en-US" dirty="0"/>
              <a:t>	 </a:t>
            </a:r>
            <a:r>
              <a:rPr lang="en-US" dirty="0" smtClean="0"/>
              <a:t>  ~ 12,000 ha (</a:t>
            </a:r>
            <a:r>
              <a:rPr lang="en-US" i="1" dirty="0"/>
              <a:t>A. </a:t>
            </a:r>
            <a:r>
              <a:rPr lang="en-US" i="1" dirty="0" err="1" smtClean="0"/>
              <a:t>crassna</a:t>
            </a:r>
            <a:r>
              <a:rPr lang="en-US" i="1" dirty="0" smtClean="0"/>
              <a:t>) </a:t>
            </a:r>
            <a:r>
              <a:rPr lang="en-US" dirty="0" smtClean="0"/>
              <a:t>in Vietnam</a:t>
            </a:r>
          </a:p>
          <a:p>
            <a:r>
              <a:rPr lang="en-US" dirty="0" smtClean="0"/>
              <a:t>          (trial forest, mixed forest and pure forest)</a:t>
            </a: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7239000" y="4724400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620000" y="4114800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7696200" y="4648200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7315200" y="5029200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6705600" y="914400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6550" y="34998025"/>
            <a:ext cx="15621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6550" y="37295138"/>
            <a:ext cx="16446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38800" y="34998025"/>
            <a:ext cx="14160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00388" y="34998025"/>
            <a:ext cx="1509712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9025" y="37295138"/>
            <a:ext cx="14589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44" descr="Bia truoc Tong quan RN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45738" y="34998025"/>
            <a:ext cx="1422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359" descr="Tieu chi phan ch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65775" y="37295138"/>
            <a:ext cx="163353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36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90463" y="34929763"/>
            <a:ext cx="14224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3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803563" y="37226875"/>
            <a:ext cx="1620837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36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974300" y="37226875"/>
            <a:ext cx="15922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0" y="6553196"/>
            <a:ext cx="9144000" cy="304804"/>
            <a:chOff x="0" y="6172200"/>
            <a:chExt cx="9144000" cy="685810"/>
          </a:xfrm>
        </p:grpSpPr>
        <p:sp>
          <p:nvSpPr>
            <p:cNvPr id="16" name="Footer Placeholder 18"/>
            <p:cNvSpPr txBox="1">
              <a:spLocks/>
            </p:cNvSpPr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3300"/>
            </a:solidFill>
          </p:spPr>
          <p:txBody>
            <a:bodyPr/>
            <a:lstStyle>
              <a:lvl1pPr>
                <a:defRPr sz="1500">
                  <a:solidFill>
                    <a:schemeClr val="bg1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latin typeface="+mn-lt"/>
                </a:rPr>
                <a:t>                 </a:t>
              </a:r>
              <a:r>
                <a:rPr lang="en-US" dirty="0" smtClean="0">
                  <a:latin typeface="Century Gothic" pitchFamily="34" charset="0"/>
                </a:rPr>
                <a:t>  Vietnamese Academy of Forest Sciences (VAFS)                  www.vafs.gov.vn</a:t>
              </a:r>
              <a:endParaRPr lang="en-US" dirty="0">
                <a:latin typeface="Century Gothic" pitchFamily="34" charset="0"/>
              </a:endParaRPr>
            </a:p>
          </p:txBody>
        </p:sp>
        <p:pic>
          <p:nvPicPr>
            <p:cNvPr id="17" name="Picture 10" descr="Logo VAFS_high resolution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6175481"/>
              <a:ext cx="304800" cy="68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228600" y="152400"/>
            <a:ext cx="37338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Vegetative propagation</a:t>
            </a:r>
          </a:p>
          <a:p>
            <a:r>
              <a:rPr lang="en-US" sz="2800" dirty="0" smtClean="0"/>
              <a:t>(</a:t>
            </a:r>
            <a:r>
              <a:rPr lang="en-US" sz="2800" i="1" dirty="0" err="1" smtClean="0"/>
              <a:t>Aquilaria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crassna</a:t>
            </a:r>
            <a:r>
              <a:rPr lang="en-US" sz="2800" i="1" dirty="0" smtClean="0"/>
              <a:t>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1143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Rooting percentage (Cutting):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04800" y="1524001"/>
          <a:ext cx="4648200" cy="2286182"/>
        </p:xfrm>
        <a:graphic>
          <a:graphicData uri="http://schemas.openxmlformats.org/drawingml/2006/table">
            <a:tbl>
              <a:tblPr/>
              <a:tblGrid>
                <a:gridCol w="1724059"/>
                <a:gridCol w="929640"/>
                <a:gridCol w="1064861"/>
                <a:gridCol w="929640"/>
              </a:tblGrid>
              <a:tr h="33074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Concentration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Rooting hormone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IAA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.VnTime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IBA</a:t>
                      </a:r>
                      <a:r>
                        <a:rPr lang="en-US" sz="1400" b="1" kern="1200">
                          <a:solidFill>
                            <a:srgbClr val="000000"/>
                          </a:solidFill>
                          <a:latin typeface=".VnTime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NAA</a:t>
                      </a:r>
                      <a:r>
                        <a:rPr lang="en-US" sz="1400" b="1" kern="1200">
                          <a:solidFill>
                            <a:srgbClr val="000000"/>
                          </a:solidFill>
                          <a:latin typeface=".VnTime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1000ppm</a:t>
                      </a:r>
                      <a:r>
                        <a:rPr lang="en-US" sz="1400" b="1" kern="1200">
                          <a:solidFill>
                            <a:srgbClr val="000000"/>
                          </a:solidFill>
                          <a:latin typeface=".VnTime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11,33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19,33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16,67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1500ppm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.VnTime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33,33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61,33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2000ppm</a:t>
                      </a:r>
                      <a:r>
                        <a:rPr lang="en-US" sz="1400" b="1" kern="1200">
                          <a:solidFill>
                            <a:srgbClr val="000000"/>
                          </a:solidFill>
                          <a:latin typeface=".VnTime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25,33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27,33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57" name="Picture 1" descr="Picture 0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37971" y="304800"/>
            <a:ext cx="303452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Ảnh-00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27077" y="3200400"/>
            <a:ext cx="305972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04800" y="4191000"/>
          <a:ext cx="4724400" cy="1828800"/>
        </p:xfrm>
        <a:graphic>
          <a:graphicData uri="http://schemas.openxmlformats.org/drawingml/2006/table">
            <a:tbl>
              <a:tblPr/>
              <a:tblGrid>
                <a:gridCol w="2206234"/>
                <a:gridCol w="2518166"/>
              </a:tblGrid>
              <a:tr h="402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Mother tree 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Rooting percentage 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60,83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75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867400" y="6096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weeks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6550" y="34998025"/>
            <a:ext cx="15621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6550" y="37295138"/>
            <a:ext cx="16446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38800" y="34998025"/>
            <a:ext cx="14160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00388" y="34998025"/>
            <a:ext cx="1509712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9025" y="37295138"/>
            <a:ext cx="14589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44" descr="Bia truoc Tong quan RN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45738" y="34998025"/>
            <a:ext cx="1422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359" descr="Tieu chi phan ch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65775" y="37295138"/>
            <a:ext cx="163353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36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90463" y="34929763"/>
            <a:ext cx="14224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3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803563" y="37226875"/>
            <a:ext cx="1620837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36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974300" y="37226875"/>
            <a:ext cx="15922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53196"/>
            <a:ext cx="9144000" cy="304804"/>
            <a:chOff x="0" y="6172200"/>
            <a:chExt cx="9144000" cy="685810"/>
          </a:xfrm>
        </p:grpSpPr>
        <p:sp>
          <p:nvSpPr>
            <p:cNvPr id="16" name="Footer Placeholder 18"/>
            <p:cNvSpPr txBox="1">
              <a:spLocks/>
            </p:cNvSpPr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3300"/>
            </a:solidFill>
          </p:spPr>
          <p:txBody>
            <a:bodyPr/>
            <a:lstStyle>
              <a:lvl1pPr>
                <a:defRPr sz="1500">
                  <a:solidFill>
                    <a:schemeClr val="bg1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latin typeface="+mn-lt"/>
                </a:rPr>
                <a:t>                 </a:t>
              </a:r>
              <a:r>
                <a:rPr lang="en-US" dirty="0" smtClean="0">
                  <a:latin typeface="Century Gothic" pitchFamily="34" charset="0"/>
                </a:rPr>
                <a:t>  Vietnamese Academy of Forest Sciences (VAFS)                  www.vafs.gov.vn</a:t>
              </a:r>
              <a:endParaRPr lang="en-US" dirty="0">
                <a:latin typeface="Century Gothic" pitchFamily="34" charset="0"/>
              </a:endParaRPr>
            </a:p>
          </p:txBody>
        </p:sp>
        <p:pic>
          <p:nvPicPr>
            <p:cNvPr id="17" name="Picture 10" descr="Logo VAFS_high resolution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6175481"/>
              <a:ext cx="304800" cy="68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2" name="Picture 28" descr="2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599" y="889820"/>
            <a:ext cx="160712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29" descr="Ảnh-003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90800" y="889820"/>
            <a:ext cx="16301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30" descr="Ảnh-009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5800" y="889820"/>
            <a:ext cx="183692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" name="Picture 31" descr="Ảnh-004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53200" y="889819"/>
            <a:ext cx="1676400" cy="124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457200" y="304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Tissue culture</a:t>
            </a:r>
            <a:endParaRPr lang="en-US" dirty="0"/>
          </a:p>
        </p:txBody>
      </p:sp>
      <p:pic>
        <p:nvPicPr>
          <p:cNvPr id="1056" name="Picture 32" descr="Ảnh-007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600" y="2667000"/>
            <a:ext cx="18260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34" descr="Ảnh-009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90800" y="2590800"/>
            <a:ext cx="1676400" cy="125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9" name="Picture 35" descr="Ảnh-002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24400" y="2590800"/>
            <a:ext cx="197555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438400" y="4343400"/>
            <a:ext cx="403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 weeks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6550" y="34998025"/>
            <a:ext cx="15621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6550" y="37295138"/>
            <a:ext cx="16446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38800" y="34998025"/>
            <a:ext cx="14160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00388" y="34998025"/>
            <a:ext cx="1509712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9025" y="37295138"/>
            <a:ext cx="14589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44" descr="Bia truoc Tong quan RN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45738" y="34998025"/>
            <a:ext cx="1422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359" descr="Tieu chi phan ch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65775" y="37295138"/>
            <a:ext cx="163353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36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90463" y="34929763"/>
            <a:ext cx="14224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3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803563" y="37226875"/>
            <a:ext cx="1620837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36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974300" y="37226875"/>
            <a:ext cx="15922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53196"/>
            <a:ext cx="9144000" cy="304804"/>
            <a:chOff x="0" y="6172200"/>
            <a:chExt cx="9144000" cy="685810"/>
          </a:xfrm>
        </p:grpSpPr>
        <p:sp>
          <p:nvSpPr>
            <p:cNvPr id="16" name="Footer Placeholder 18"/>
            <p:cNvSpPr txBox="1">
              <a:spLocks/>
            </p:cNvSpPr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3300"/>
            </a:solidFill>
          </p:spPr>
          <p:txBody>
            <a:bodyPr/>
            <a:lstStyle>
              <a:lvl1pPr>
                <a:defRPr sz="1500">
                  <a:solidFill>
                    <a:schemeClr val="bg1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latin typeface="+mn-lt"/>
                </a:rPr>
                <a:t>                 </a:t>
              </a:r>
              <a:r>
                <a:rPr lang="en-US" dirty="0" smtClean="0">
                  <a:latin typeface="Century Gothic" pitchFamily="34" charset="0"/>
                </a:rPr>
                <a:t>  Vietnamese Academy of Forest Sciences (VAFS)                  www.vafs.gov.vn</a:t>
              </a:r>
              <a:endParaRPr lang="en-US" dirty="0">
                <a:latin typeface="Century Gothic" pitchFamily="34" charset="0"/>
              </a:endParaRPr>
            </a:p>
          </p:txBody>
        </p:sp>
        <p:pic>
          <p:nvPicPr>
            <p:cNvPr id="17" name="Picture 10" descr="Logo VAFS_high resolution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6175481"/>
              <a:ext cx="304800" cy="68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2057400"/>
            <a:ext cx="459678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19600" y="2362200"/>
            <a:ext cx="448655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57200" y="457200"/>
            <a:ext cx="3276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Shading in nursery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5410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Survival rate (%)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00" y="5334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Height (cm)</a:t>
            </a:r>
            <a:endParaRPr lang="en-US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1524000" y="533400"/>
            <a:ext cx="6096000" cy="4800600"/>
            <a:chOff x="1524000" y="533400"/>
            <a:chExt cx="6096000" cy="4800600"/>
          </a:xfrm>
        </p:grpSpPr>
        <p:sp>
          <p:nvSpPr>
            <p:cNvPr id="21" name="Oval 20"/>
            <p:cNvSpPr/>
            <p:nvPr/>
          </p:nvSpPr>
          <p:spPr>
            <a:xfrm>
              <a:off x="1524000" y="1981200"/>
              <a:ext cx="2057400" cy="3352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705600" y="2743200"/>
              <a:ext cx="914400" cy="2133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3352800" y="914400"/>
              <a:ext cx="2743200" cy="17526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22" idx="0"/>
            </p:cNvCxnSpPr>
            <p:nvPr/>
          </p:nvCxnSpPr>
          <p:spPr>
            <a:xfrm>
              <a:off x="6096000" y="914400"/>
              <a:ext cx="1066800" cy="1828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953000" y="533400"/>
              <a:ext cx="25146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50 % shading in nursery</a:t>
              </a:r>
              <a:endParaRPr lang="en-US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85800" y="5001207"/>
            <a:ext cx="3581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shading        25%                50%               75%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876800" y="4953000"/>
            <a:ext cx="3581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shading        25%                50%               75%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6550" y="34998025"/>
            <a:ext cx="15621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6550" y="37295138"/>
            <a:ext cx="16446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38800" y="34998025"/>
            <a:ext cx="14160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00388" y="34998025"/>
            <a:ext cx="1509712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9025" y="37295138"/>
            <a:ext cx="14589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44" descr="Bia truoc Tong quan RN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45738" y="34998025"/>
            <a:ext cx="1422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359" descr="Tieu chi phan ch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65775" y="37295138"/>
            <a:ext cx="163353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36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90463" y="34929763"/>
            <a:ext cx="14224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3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803563" y="37226875"/>
            <a:ext cx="1620837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36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974300" y="37226875"/>
            <a:ext cx="15922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0" y="6553196"/>
            <a:ext cx="9144000" cy="304804"/>
            <a:chOff x="0" y="6172200"/>
            <a:chExt cx="9144000" cy="685810"/>
          </a:xfrm>
        </p:grpSpPr>
        <p:sp>
          <p:nvSpPr>
            <p:cNvPr id="16" name="Footer Placeholder 18"/>
            <p:cNvSpPr txBox="1">
              <a:spLocks/>
            </p:cNvSpPr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3300"/>
            </a:solidFill>
          </p:spPr>
          <p:txBody>
            <a:bodyPr/>
            <a:lstStyle>
              <a:lvl1pPr>
                <a:defRPr sz="1500">
                  <a:solidFill>
                    <a:schemeClr val="bg1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latin typeface="+mn-lt"/>
                </a:rPr>
                <a:t>                 </a:t>
              </a:r>
              <a:r>
                <a:rPr lang="en-US" dirty="0" smtClean="0">
                  <a:latin typeface="Century Gothic" pitchFamily="34" charset="0"/>
                </a:rPr>
                <a:t>  Vietnamese Academy of Forest Sciences (VAFS)                  www.vafs.gov.vn</a:t>
              </a:r>
              <a:endParaRPr lang="en-US" dirty="0">
                <a:latin typeface="Century Gothic" pitchFamily="34" charset="0"/>
              </a:endParaRPr>
            </a:p>
          </p:txBody>
        </p:sp>
        <p:pic>
          <p:nvPicPr>
            <p:cNvPr id="17" name="Picture 10" descr="Logo VAFS_high resolution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6175481"/>
              <a:ext cx="304800" cy="68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3" name="Picture 1" descr="IMG_03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19400" y="771525"/>
            <a:ext cx="3048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IMG_024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0" y="771525"/>
            <a:ext cx="27908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Thu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19400" y="3657600"/>
            <a:ext cx="3000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Thu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0" y="3657600"/>
            <a:ext cx="27717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04800" y="152400"/>
            <a:ext cx="2819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Agarwood</a:t>
            </a:r>
            <a:r>
              <a:rPr lang="en-US" sz="2800" dirty="0" smtClean="0"/>
              <a:t> impact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14478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Drill a hole and chemical </a:t>
            </a:r>
          </a:p>
          <a:p>
            <a:r>
              <a:rPr lang="en-US" dirty="0" smtClean="0"/>
              <a:t>Acid </a:t>
            </a:r>
            <a:r>
              <a:rPr lang="en-US" dirty="0" err="1" smtClean="0"/>
              <a:t>sunfuric</a:t>
            </a:r>
            <a:r>
              <a:rPr lang="en-US" dirty="0" smtClean="0"/>
              <a:t> or Sodium </a:t>
            </a:r>
            <a:r>
              <a:rPr lang="en-US" dirty="0" err="1" smtClean="0"/>
              <a:t>metan</a:t>
            </a:r>
            <a:r>
              <a:rPr lang="en-US" dirty="0" smtClean="0"/>
              <a:t> </a:t>
            </a:r>
            <a:r>
              <a:rPr lang="en-US" dirty="0" err="1" smtClean="0"/>
              <a:t>bisunfit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3962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Drill a hole and fungi </a:t>
            </a:r>
          </a:p>
          <a:p>
            <a:r>
              <a:rPr lang="en-US" i="1" dirty="0" err="1" smtClean="0"/>
              <a:t>Phialophora</a:t>
            </a:r>
            <a:r>
              <a:rPr lang="en-US" i="1" dirty="0" smtClean="0"/>
              <a:t> sp.</a:t>
            </a:r>
            <a:r>
              <a:rPr lang="en-US" dirty="0" smtClean="0"/>
              <a:t> and </a:t>
            </a:r>
            <a:r>
              <a:rPr lang="en-US" i="1" dirty="0" err="1" smtClean="0"/>
              <a:t>Fusarium</a:t>
            </a:r>
            <a:r>
              <a:rPr lang="en-US" i="1" dirty="0" smtClean="0"/>
              <a:t> sp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6550" y="34998025"/>
            <a:ext cx="15621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6550" y="37295138"/>
            <a:ext cx="16446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38800" y="34998025"/>
            <a:ext cx="14160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00388" y="34998025"/>
            <a:ext cx="1509712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9025" y="37295138"/>
            <a:ext cx="14589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44" descr="Bia truoc Tong quan RN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45738" y="34998025"/>
            <a:ext cx="1422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359" descr="Tieu chi phan ch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65775" y="37295138"/>
            <a:ext cx="163353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36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90463" y="34929763"/>
            <a:ext cx="14224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3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803563" y="37226875"/>
            <a:ext cx="1620837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36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974300" y="37226875"/>
            <a:ext cx="15922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53196"/>
            <a:ext cx="9144000" cy="304804"/>
            <a:chOff x="0" y="6172200"/>
            <a:chExt cx="9144000" cy="685810"/>
          </a:xfrm>
        </p:grpSpPr>
        <p:sp>
          <p:nvSpPr>
            <p:cNvPr id="16" name="Footer Placeholder 18"/>
            <p:cNvSpPr txBox="1">
              <a:spLocks/>
            </p:cNvSpPr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3300"/>
            </a:solidFill>
          </p:spPr>
          <p:txBody>
            <a:bodyPr/>
            <a:lstStyle>
              <a:lvl1pPr>
                <a:defRPr sz="1500">
                  <a:solidFill>
                    <a:schemeClr val="bg1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latin typeface="+mn-lt"/>
                </a:rPr>
                <a:t>                 </a:t>
              </a:r>
              <a:r>
                <a:rPr lang="en-US" dirty="0" smtClean="0">
                  <a:latin typeface="Century Gothic" pitchFamily="34" charset="0"/>
                </a:rPr>
                <a:t>  Vietnamese Academy of Forest Sciences (VAFS)                  www.vafs.gov.vn</a:t>
              </a:r>
              <a:endParaRPr lang="en-US" dirty="0">
                <a:latin typeface="Century Gothic" pitchFamily="34" charset="0"/>
              </a:endParaRPr>
            </a:p>
          </p:txBody>
        </p:sp>
        <p:pic>
          <p:nvPicPr>
            <p:cNvPr id="17" name="Picture 10" descr="Logo VAFS_high resolution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6175481"/>
              <a:ext cx="304800" cy="68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3" cstate="print">
            <a:lum bright="12000" contrast="24000"/>
          </a:blip>
          <a:srcRect/>
          <a:stretch>
            <a:fillRect/>
          </a:stretch>
        </p:blipFill>
        <p:spPr bwMode="auto">
          <a:xfrm>
            <a:off x="228600" y="1752600"/>
            <a:ext cx="240030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3962400"/>
            <a:ext cx="3295650" cy="217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1524000" y="1676400"/>
            <a:ext cx="7239000" cy="3585419"/>
            <a:chOff x="1524000" y="1676399"/>
            <a:chExt cx="7239000" cy="3585419"/>
          </a:xfrm>
        </p:grpSpPr>
        <p:sp>
          <p:nvSpPr>
            <p:cNvPr id="18" name="Rectangle 17"/>
            <p:cNvSpPr/>
            <p:nvPr/>
          </p:nvSpPr>
          <p:spPr>
            <a:xfrm>
              <a:off x="1524000" y="4267200"/>
              <a:ext cx="5334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 descr="P101000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10800000">
              <a:off x="4267200" y="1676399"/>
              <a:ext cx="4495800" cy="3585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2057400" y="3048000"/>
              <a:ext cx="2209800" cy="1295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57200" y="609600"/>
            <a:ext cx="3429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Agarwood</a:t>
            </a:r>
            <a:r>
              <a:rPr lang="en-US" sz="2800" dirty="0" smtClean="0"/>
              <a:t> anatomy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267200" y="167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Regular wood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67200" y="4876800"/>
            <a:ext cx="1165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Agarwood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6550" y="34998025"/>
            <a:ext cx="15621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6550" y="37295138"/>
            <a:ext cx="16446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38800" y="34998025"/>
            <a:ext cx="14160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00388" y="34998025"/>
            <a:ext cx="1509712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9025" y="37295138"/>
            <a:ext cx="14589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44" descr="Bia truoc Tong quan RN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45738" y="34998025"/>
            <a:ext cx="1422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359" descr="Tieu chi phan ch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65775" y="37295138"/>
            <a:ext cx="163353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36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90463" y="34929763"/>
            <a:ext cx="14224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3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803563" y="37226875"/>
            <a:ext cx="1620837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36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974300" y="37226875"/>
            <a:ext cx="15922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53196"/>
            <a:ext cx="9144000" cy="304804"/>
            <a:chOff x="0" y="6172200"/>
            <a:chExt cx="9144000" cy="685810"/>
          </a:xfrm>
        </p:grpSpPr>
        <p:sp>
          <p:nvSpPr>
            <p:cNvPr id="16" name="Footer Placeholder 18"/>
            <p:cNvSpPr txBox="1">
              <a:spLocks/>
            </p:cNvSpPr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3300"/>
            </a:solidFill>
          </p:spPr>
          <p:txBody>
            <a:bodyPr/>
            <a:lstStyle>
              <a:lvl1pPr>
                <a:defRPr sz="1500">
                  <a:solidFill>
                    <a:schemeClr val="bg1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latin typeface="+mn-lt"/>
                </a:rPr>
                <a:t>                 </a:t>
              </a:r>
              <a:r>
                <a:rPr lang="en-US" dirty="0" smtClean="0">
                  <a:latin typeface="Century Gothic" pitchFamily="34" charset="0"/>
                </a:rPr>
                <a:t>  Vietnamese Academy of Forest Sciences (VAFS)                  www.vafs.gov.vn</a:t>
              </a:r>
              <a:endParaRPr lang="en-US" dirty="0">
                <a:latin typeface="Century Gothic" pitchFamily="34" charset="0"/>
              </a:endParaRPr>
            </a:p>
          </p:txBody>
        </p:sp>
        <p:pic>
          <p:nvPicPr>
            <p:cNvPr id="17" name="Picture 10" descr="Logo VAFS_high resolution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6175481"/>
              <a:ext cx="304800" cy="68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" descr="P10100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6800" y="914400"/>
            <a:ext cx="2578100" cy="208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P10100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91000" y="838200"/>
            <a:ext cx="3429000" cy="38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750801" y="2922307"/>
            <a:ext cx="285914" cy="26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513239" y="4242903"/>
            <a:ext cx="285914" cy="26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607144" y="3583472"/>
            <a:ext cx="285914" cy="26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50292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Gums and other deposits in vessels, ray, axial parenchyma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6550" y="34998025"/>
            <a:ext cx="15621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6550" y="37295138"/>
            <a:ext cx="16446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38800" y="34998025"/>
            <a:ext cx="14160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00388" y="34998025"/>
            <a:ext cx="1509712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9025" y="37295138"/>
            <a:ext cx="14589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44" descr="Bia truoc Tong quan RN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45738" y="34998025"/>
            <a:ext cx="1422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359" descr="Tieu chi phan ch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65775" y="37295138"/>
            <a:ext cx="163353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36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90463" y="34929763"/>
            <a:ext cx="14224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3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803563" y="37226875"/>
            <a:ext cx="1620837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36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974300" y="37226875"/>
            <a:ext cx="15922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53196"/>
            <a:ext cx="9144000" cy="304804"/>
            <a:chOff x="0" y="6172200"/>
            <a:chExt cx="9144000" cy="685810"/>
          </a:xfrm>
        </p:grpSpPr>
        <p:sp>
          <p:nvSpPr>
            <p:cNvPr id="16" name="Footer Placeholder 18"/>
            <p:cNvSpPr txBox="1">
              <a:spLocks/>
            </p:cNvSpPr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3300"/>
            </a:solidFill>
          </p:spPr>
          <p:txBody>
            <a:bodyPr/>
            <a:lstStyle>
              <a:lvl1pPr>
                <a:defRPr sz="1500">
                  <a:solidFill>
                    <a:schemeClr val="bg1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latin typeface="+mn-lt"/>
                </a:rPr>
                <a:t>                 </a:t>
              </a:r>
              <a:r>
                <a:rPr lang="en-US" dirty="0" smtClean="0">
                  <a:latin typeface="Century Gothic" pitchFamily="34" charset="0"/>
                </a:rPr>
                <a:t>  Vietnamese Academy of Forest Sciences (VAFS)                  www.vafs.gov.vn</a:t>
              </a:r>
              <a:endParaRPr lang="en-US" dirty="0">
                <a:latin typeface="Century Gothic" pitchFamily="34" charset="0"/>
              </a:endParaRPr>
            </a:p>
          </p:txBody>
        </p:sp>
        <p:pic>
          <p:nvPicPr>
            <p:cNvPr id="17" name="Picture 10" descr="Logo VAFS_high resolution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6175481"/>
              <a:ext cx="304800" cy="68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8600" y="914400"/>
          <a:ext cx="8610600" cy="4844687"/>
        </p:xfrm>
        <a:graphic>
          <a:graphicData uri="http://schemas.openxmlformats.org/drawingml/2006/table">
            <a:tbl>
              <a:tblPr/>
              <a:tblGrid>
                <a:gridCol w="587876"/>
                <a:gridCol w="3918607"/>
                <a:gridCol w="1448512"/>
                <a:gridCol w="1368039"/>
                <a:gridCol w="1287566"/>
              </a:tblGrid>
              <a:tr h="7198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Treatments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Trial forest 7 years old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Trial forest 10 years old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Trial forest 13 years old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Drill a hole + (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Phùng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Anh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 preparation</a:t>
                      </a:r>
                      <a:endParaRPr lang="en-US" sz="1400" b="1" dirty="0" smtClean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4,32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8,17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20,94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Drill a hole + (KHCN 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Bình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Phước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 preparation</a:t>
                      </a:r>
                      <a:endParaRPr lang="en-US" sz="1400" b="1" dirty="0" smtClean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19,31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28,78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40,58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2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Drill a hole + (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Dó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bầu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hương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 preparation</a:t>
                      </a:r>
                      <a:endParaRPr lang="en-US" sz="1400" b="1" dirty="0" smtClean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12,89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19,76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27,59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2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Drill a hole + (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Lâm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Viên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 preparation</a:t>
                      </a:r>
                      <a:endParaRPr lang="en-US" sz="1400" b="1" dirty="0" smtClean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13,87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19,04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44,18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2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Drill a hole + (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Hồng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Ngọc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 preparation</a:t>
                      </a:r>
                      <a:endParaRPr lang="en-US" sz="1400" b="1" dirty="0" smtClean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15,54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21,37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29,17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2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Drill a hole + (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Sơn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Thủy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  preparation</a:t>
                      </a:r>
                      <a:endParaRPr lang="en-US" sz="1400" b="1" dirty="0" smtClean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5,05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6,89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22,95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Drill a hole + (</a:t>
                      </a:r>
                      <a:r>
                        <a:rPr lang="es-E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Huỳnh</a:t>
                      </a:r>
                      <a:r>
                        <a:rPr lang="es-E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Trìu</a:t>
                      </a:r>
                      <a:r>
                        <a:rPr lang="es-E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1)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preparation</a:t>
                      </a:r>
                      <a:endParaRPr lang="en-US" sz="1400" b="1" dirty="0" smtClean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14,85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17,59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19,06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2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Drill a hole + (</a:t>
                      </a:r>
                      <a:r>
                        <a:rPr lang="es-E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Huỳnh</a:t>
                      </a:r>
                      <a:r>
                        <a:rPr lang="es-E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Trìu</a:t>
                      </a:r>
                      <a:r>
                        <a:rPr lang="es-E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 preparation</a:t>
                      </a:r>
                      <a:endParaRPr lang="en-US" sz="1400" b="1" dirty="0" smtClean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8,96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10,78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12,11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Drill a hole + (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Dự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án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Rừng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Mưa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 preparation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10,74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14,67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25,67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2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Drive a nail into</a:t>
                      </a:r>
                      <a:r>
                        <a:rPr lang="en-US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the tree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(nail 10cm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3,58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4,69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7,37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Drill a hole, no preparation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5,78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7,19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10,04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3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Control (no hole, no preparation)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3,16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6,23</a:t>
                      </a:r>
                      <a:endParaRPr lang="en-US" sz="1400" b="1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6,96</a:t>
                      </a:r>
                      <a:endParaRPr lang="en-US" sz="1400" b="1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152400"/>
            <a:ext cx="7391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Sesquiterpene</a:t>
            </a:r>
            <a:r>
              <a:rPr lang="en-US" sz="2800" dirty="0" smtClean="0"/>
              <a:t> content after 2 years impact (%)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480</Words>
  <Application>Microsoft Office PowerPoint</Application>
  <PresentationFormat>On-screen Show (4:3)</PresentationFormat>
  <Paragraphs>155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Thank you</vt:lpstr>
    </vt:vector>
  </TitlesOfParts>
  <Company>Khoa Hoc 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Kim</dc:creator>
  <cp:lastModifiedBy>Nguyen Kim</cp:lastModifiedBy>
  <cp:revision>42</cp:revision>
  <dcterms:created xsi:type="dcterms:W3CDTF">2015-11-15T03:43:10Z</dcterms:created>
  <dcterms:modified xsi:type="dcterms:W3CDTF">2015-11-16T02:29:31Z</dcterms:modified>
</cp:coreProperties>
</file>